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1"/>
  </p:notesMasterIdLst>
  <p:sldIdLst>
    <p:sldId id="256" r:id="rId2"/>
    <p:sldId id="257" r:id="rId3"/>
    <p:sldId id="262" r:id="rId4"/>
    <p:sldId id="285" r:id="rId5"/>
    <p:sldId id="269" r:id="rId6"/>
    <p:sldId id="284" r:id="rId7"/>
    <p:sldId id="270" r:id="rId8"/>
    <p:sldId id="294" r:id="rId9"/>
    <p:sldId id="278" r:id="rId10"/>
    <p:sldId id="291" r:id="rId11"/>
    <p:sldId id="297" r:id="rId12"/>
    <p:sldId id="295" r:id="rId13"/>
    <p:sldId id="296" r:id="rId14"/>
    <p:sldId id="271" r:id="rId15"/>
    <p:sldId id="272" r:id="rId16"/>
    <p:sldId id="273" r:id="rId17"/>
    <p:sldId id="274" r:id="rId18"/>
    <p:sldId id="275" r:id="rId19"/>
    <p:sldId id="276" r:id="rId20"/>
  </p:sldIdLst>
  <p:sldSz cx="9144000" cy="6858000" type="screen4x3"/>
  <p:notesSz cx="6858000" cy="9144000"/>
  <p:embeddedFontLst>
    <p:embeddedFont>
      <p:font typeface="a옛날목욕탕L" panose="02020600000000000000" pitchFamily="18" charset="-127"/>
      <p:regular r:id="rId22"/>
    </p:embeddedFont>
    <p:embeddedFont>
      <p:font typeface="Corbel" panose="020B0503020204020204" pitchFamily="34" charset="0"/>
      <p:regular r:id="rId23"/>
      <p:bold r:id="rId24"/>
      <p:italic r:id="rId25"/>
      <p:boldItalic r:id="rId2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9D4"/>
    <a:srgbClr val="BAE18F"/>
    <a:srgbClr val="BDDADF"/>
    <a:srgbClr val="D8D3D9"/>
    <a:srgbClr val="4A66AC"/>
    <a:srgbClr val="ACCB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8" autoAdjust="0"/>
    <p:restoredTop sz="87624" autoAdjust="0"/>
  </p:normalViewPr>
  <p:slideViewPr>
    <p:cSldViewPr>
      <p:cViewPr varScale="1">
        <p:scale>
          <a:sx n="79" d="100"/>
          <a:sy n="79" d="100"/>
        </p:scale>
        <p:origin x="2034" y="84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4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3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2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1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fld id="{B09C9EC2-5C80-451A-AC99-976FB0F26441}" type="datetime1">
              <a:rPr lang="ko-KR" altLang="en-US"/>
              <a:pPr lvl="0">
                <a:defRPr/>
              </a:pPr>
              <a:t>2019-10-29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fld id="{363CDCCF-A8C4-4904-BCC7-B9BBA43973D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96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152A8D0F-43F9-4162-9C69-315F78AC9CC4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7802520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467789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332737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59179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423194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71562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1804096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80802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1BAD6368-FC96-42FA-B734-0A9AE35818EC}" type="datetime1">
              <a:rPr lang="ko-KR" altLang="en-US" smtClean="0"/>
              <a:pPr>
                <a:defRPr lang="ko-KR" altLang="en-US"/>
              </a:pPr>
              <a:t>2019-10-29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81DE179D-4423-486F-9ECD-240AFE7F58C5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9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2019-10-29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2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2019-10-29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4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2019-10-29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7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2019-10-29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45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2019-10-29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60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2019-10-29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2019-10-29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2019-10-29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4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2019-10-29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0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2019-10-29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0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2019-10-29</a:t>
            </a:fld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‹#›</a:t>
            </a:fld>
            <a:endParaRPr lang="ko-KR" altLang="en-US" dirty="0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2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j-cs"/>
        </a:defRPr>
      </a:lvl1pPr>
    </p:titleStyle>
    <p:bodyStyle>
      <a:lvl1pPr marL="171450" indent="-137160" algn="l" defTabSz="6858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1pPr>
      <a:lvl2pPr marL="34290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2pPr>
      <a:lvl3pPr marL="54864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3pPr>
      <a:lvl4pPr marL="75438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4pPr>
      <a:lvl5pPr marL="92012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5pPr>
      <a:lvl6pPr marL="11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563888" y="3789040"/>
            <a:ext cx="4915494" cy="2439129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>
                <a:rot lat="0" lon="0" rev="1200000"/>
              </a:lightRig>
            </a:scene3d>
          </a:bodyPr>
          <a:lstStyle>
            <a:defPPr>
              <a:defRPr lang="ko-KR"/>
            </a:defPPr>
            <a:lvl1pPr algn="dist">
              <a:defRPr>
                <a:ln w="9525">
                  <a:solidFill>
                    <a:schemeClr val="bg1">
                      <a:alpha val="0"/>
                    </a:schemeClr>
                  </a:solidFill>
                </a:ln>
                <a:latin typeface="Yoon 윤고딕 520_TT"/>
                <a:ea typeface="Yoon 윤고딕 520_T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4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캡스톤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디자인 </a:t>
            </a:r>
            <a:r>
              <a:rPr lang="en-US" altLang="ko-KR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</a:t>
            </a:r>
            <a:endParaRPr lang="en-US" altLang="ko-KR" sz="24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BAE18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20154308 </a:t>
            </a: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BAE18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이은진 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BAE18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20154307 </a:t>
            </a:r>
            <a:r>
              <a:rPr lang="ko-KR" altLang="en-US" sz="20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김보령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20154228 </a:t>
            </a:r>
            <a:r>
              <a:rPr lang="ko-KR" altLang="en-US" sz="20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정혜수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20154227 </a:t>
            </a: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김다현</a:t>
            </a:r>
            <a:endParaRPr lang="en-US" altLang="ko-KR" sz="2000" b="1" spc="300" dirty="0">
              <a:ln w="9525"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dist="63500" dir="600000" sx="56000" sy="56000" algn="l" rotWithShape="0">
                  <a:prstClr val="black">
                    <a:alpha val="0"/>
                  </a:prstClr>
                </a:outerShdw>
              </a:effectLst>
              <a:latin typeface="a옛날목욕탕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2636912"/>
            <a:ext cx="6552728" cy="93610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 defTabSz="457200" latinLnBrk="0">
              <a:defRPr lang="ko-KR" altLang="en-US"/>
            </a:pPr>
            <a:r>
              <a:rPr lang="ko-KR" altLang="en-US" sz="5400" b="1" spc="6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유니스크</a:t>
            </a:r>
            <a:r>
              <a:rPr lang="en-US" altLang="ko-KR" sz="5400" b="1" spc="6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-UNISK</a:t>
            </a:r>
          </a:p>
        </p:txBody>
      </p:sp>
    </p:spTree>
    <p:extLst>
      <p:ext uri="{BB962C8B-B14F-4D97-AF65-F5344CB8AC3E}">
        <p14:creationId xmlns:p14="http://schemas.microsoft.com/office/powerpoint/2010/main" val="3482621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 레일 구동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C95EE11-5849-4A09-B2EA-A445E2856218}"/>
              </a:ext>
            </a:extLst>
          </p:cNvPr>
          <p:cNvSpPr/>
          <p:nvPr/>
        </p:nvSpPr>
        <p:spPr>
          <a:xfrm>
            <a:off x="971600" y="2083607"/>
            <a:ext cx="1777441" cy="1777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리니어레일</a:t>
            </a:r>
            <a:endParaRPr lang="en-US" altLang="ko-KR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8BD20958-5230-4716-851F-F4F5785858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0582"/>
          <a:stretch/>
        </p:blipFill>
        <p:spPr>
          <a:xfrm>
            <a:off x="3131840" y="1988840"/>
            <a:ext cx="4877294" cy="38884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327038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 레일 구동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C95EE11-5849-4A09-B2EA-A445E2856218}"/>
              </a:ext>
            </a:extLst>
          </p:cNvPr>
          <p:cNvSpPr/>
          <p:nvPr/>
        </p:nvSpPr>
        <p:spPr>
          <a:xfrm>
            <a:off x="971600" y="2083607"/>
            <a:ext cx="1777441" cy="1777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리니어레일</a:t>
            </a:r>
            <a:endParaRPr lang="en-US" altLang="ko-KR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구동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3411B0C-8DD9-4AF2-A293-237AC8EF7F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73722" y="1988840"/>
            <a:ext cx="4278598" cy="3563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988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 레일 구동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63F36C-9145-4E2C-AB97-CC775084BCC1}"/>
              </a:ext>
            </a:extLst>
          </p:cNvPr>
          <p:cNvSpPr/>
          <p:nvPr/>
        </p:nvSpPr>
        <p:spPr>
          <a:xfrm>
            <a:off x="971600" y="2083607"/>
            <a:ext cx="1800200" cy="18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구동 영상</a:t>
            </a:r>
            <a:endParaRPr lang="en-US" altLang="ko-KR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8281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물품 추가 구매 사항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2-3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956" y="1471761"/>
            <a:ext cx="8467516" cy="5125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6175373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B503AD9A-F3AA-42B7-BA92-46F8D6B0D8B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351" t="15959" r="16926" b="12082"/>
          <a:stretch/>
        </p:blipFill>
        <p:spPr>
          <a:xfrm>
            <a:off x="564434" y="1704710"/>
            <a:ext cx="7751982" cy="4633161"/>
          </a:xfrm>
          <a:prstGeom prst="rect">
            <a:avLst/>
          </a:prstGeom>
        </p:spPr>
      </p:pic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Github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업로드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4149080"/>
            <a:ext cx="727280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347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763688" y="2852936"/>
            <a:ext cx="6048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다음주 진행계획</a:t>
            </a:r>
          </a:p>
        </p:txBody>
      </p:sp>
    </p:spTree>
    <p:extLst>
      <p:ext uri="{BB962C8B-B14F-4D97-AF65-F5344CB8AC3E}">
        <p14:creationId xmlns:p14="http://schemas.microsoft.com/office/powerpoint/2010/main" val="15946156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다음주 진행 계획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3663A-F04C-4968-888A-24641EF134E6}"/>
              </a:ext>
            </a:extLst>
          </p:cNvPr>
          <p:cNvSpPr/>
          <p:nvPr/>
        </p:nvSpPr>
        <p:spPr>
          <a:xfrm>
            <a:off x="863588" y="1916832"/>
            <a:ext cx="7416824" cy="3988043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283BD-3832-4E60-B9A6-D05DA576B11C}"/>
              </a:ext>
            </a:extLst>
          </p:cNvPr>
          <p:cNvSpPr txBox="1"/>
          <p:nvPr/>
        </p:nvSpPr>
        <p:spPr>
          <a:xfrm>
            <a:off x="1107170" y="2204864"/>
            <a:ext cx="7065230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하드웨어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인체감지센서를 이용한 디스플레이 구동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2.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아두이노와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연결 후 구동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소프트웨어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1.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앱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상에서 장바구니 만들기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47978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전체 개발 일정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9DC073B-DD2D-49C4-B99B-22839C083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24997"/>
              </p:ext>
            </p:extLst>
          </p:nvPr>
        </p:nvGraphicFramePr>
        <p:xfrm>
          <a:off x="803570" y="1994142"/>
          <a:ext cx="7611562" cy="4027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427">
                  <a:extLst>
                    <a:ext uri="{9D8B030D-6E8A-4147-A177-3AD203B41FA5}">
                      <a16:colId xmlns:a16="http://schemas.microsoft.com/office/drawing/2014/main" val="319299880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90381169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274897094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38376855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150396182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9208964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622418246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340035123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872501149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0595462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640052794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419459652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744895471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448430882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3459567950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899957023"/>
                    </a:ext>
                  </a:extLst>
                </a:gridCol>
              </a:tblGrid>
              <a:tr h="566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내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개발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6696219"/>
                  </a:ext>
                </a:extLst>
              </a:tr>
              <a:tr h="362678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2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3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4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5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6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7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8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9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10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11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12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13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14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15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61063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주제선정 및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기초 자료 수집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1430570"/>
                  </a:ext>
                </a:extLst>
              </a:tr>
              <a:tr h="691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하드웨어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785148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소프트웨어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8400583"/>
                  </a:ext>
                </a:extLst>
              </a:tr>
              <a:tr h="511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구현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811997"/>
                  </a:ext>
                </a:extLst>
              </a:tr>
              <a:tr h="621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보고서 작성 및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결과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23479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F88DFCC-2CCE-4943-A814-F44113461B8D}"/>
              </a:ext>
            </a:extLst>
          </p:cNvPr>
          <p:cNvSpPr/>
          <p:nvPr/>
        </p:nvSpPr>
        <p:spPr>
          <a:xfrm>
            <a:off x="2915815" y="3068960"/>
            <a:ext cx="1833479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A5053C-BC9E-423C-AC74-2970EAA9EECF}"/>
              </a:ext>
            </a:extLst>
          </p:cNvPr>
          <p:cNvSpPr/>
          <p:nvPr/>
        </p:nvSpPr>
        <p:spPr>
          <a:xfrm>
            <a:off x="5098188" y="3777113"/>
            <a:ext cx="111885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21B5-E7DB-446C-97AF-B0D775BA9D9A}"/>
              </a:ext>
            </a:extLst>
          </p:cNvPr>
          <p:cNvSpPr/>
          <p:nvPr/>
        </p:nvSpPr>
        <p:spPr>
          <a:xfrm>
            <a:off x="4749294" y="4455717"/>
            <a:ext cx="830818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393410-A87D-4FAE-97BC-780DCCEBBDFD}"/>
              </a:ext>
            </a:extLst>
          </p:cNvPr>
          <p:cNvSpPr/>
          <p:nvPr/>
        </p:nvSpPr>
        <p:spPr>
          <a:xfrm>
            <a:off x="5485812" y="4455717"/>
            <a:ext cx="1462452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2509E3-9A58-47DD-BBA8-82C7A03DA357}"/>
              </a:ext>
            </a:extLst>
          </p:cNvPr>
          <p:cNvSpPr/>
          <p:nvPr/>
        </p:nvSpPr>
        <p:spPr>
          <a:xfrm>
            <a:off x="5840400" y="5013176"/>
            <a:ext cx="2187983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000AC7-A918-4E52-B6FE-5C1EA818A8F8}"/>
              </a:ext>
            </a:extLst>
          </p:cNvPr>
          <p:cNvSpPr/>
          <p:nvPr/>
        </p:nvSpPr>
        <p:spPr>
          <a:xfrm>
            <a:off x="7308304" y="5589240"/>
            <a:ext cx="1102412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7D5AF8-FE1B-4982-A8E0-A47FF7D38F8C}"/>
              </a:ext>
            </a:extLst>
          </p:cNvPr>
          <p:cNvSpPr/>
          <p:nvPr/>
        </p:nvSpPr>
        <p:spPr>
          <a:xfrm>
            <a:off x="4377949" y="4455717"/>
            <a:ext cx="1462452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A1FDE6-505B-48AD-9A0E-C952D5AF3CE0}"/>
              </a:ext>
            </a:extLst>
          </p:cNvPr>
          <p:cNvSpPr/>
          <p:nvPr/>
        </p:nvSpPr>
        <p:spPr>
          <a:xfrm>
            <a:off x="5076056" y="3777113"/>
            <a:ext cx="769955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076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Q &amp; A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3682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THANK YOU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34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평행 사변형 13"/>
          <p:cNvSpPr/>
          <p:nvPr/>
        </p:nvSpPr>
        <p:spPr>
          <a:xfrm>
            <a:off x="1601670" y="443280"/>
            <a:ext cx="4356484" cy="864096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/>
          <p:cNvSpPr/>
          <p:nvPr/>
        </p:nvSpPr>
        <p:spPr>
          <a:xfrm>
            <a:off x="413538" y="443280"/>
            <a:ext cx="1332148" cy="864096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498592"/>
            <a:ext cx="118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45686" y="498592"/>
            <a:ext cx="3492388" cy="89400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defRPr lang="ko-KR" altLang="en-US"/>
            </a:pPr>
            <a:r>
              <a:rPr lang="ko-KR" altLang="en-US" sz="36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유니스크</a:t>
            </a:r>
            <a:endParaRPr lang="ko-KR" altLang="en-US" sz="36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DFBFC3-285B-414C-8BCE-AC8D9D0E97DE}"/>
              </a:ext>
            </a:extLst>
          </p:cNvPr>
          <p:cNvSpPr txBox="1"/>
          <p:nvPr/>
        </p:nvSpPr>
        <p:spPr>
          <a:xfrm>
            <a:off x="2051720" y="2204864"/>
            <a:ext cx="5487706" cy="3020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피드백 사항</a:t>
            </a:r>
            <a:endParaRPr lang="en-US" altLang="ko-KR" sz="4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4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이번주 진행사항</a:t>
            </a:r>
            <a:endParaRPr lang="en-US" altLang="ko-KR" sz="4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4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ko-KR" altLang="en-US" sz="4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다음주 진행 목표</a:t>
            </a:r>
            <a:endParaRPr lang="en-US" altLang="ko-KR" sz="4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50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979712" y="2852936"/>
            <a:ext cx="56886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피드백 사항</a:t>
            </a:r>
          </a:p>
        </p:txBody>
      </p:sp>
    </p:spTree>
    <p:extLst>
      <p:ext uri="{BB962C8B-B14F-4D97-AF65-F5344CB8AC3E}">
        <p14:creationId xmlns:p14="http://schemas.microsoft.com/office/powerpoint/2010/main" val="1813447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252536" y="1830107"/>
            <a:ext cx="9505056" cy="4680520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600000"/>
            </a:lightRig>
          </a:scene3d>
        </p:spPr>
      </p:sp>
      <p:sp>
        <p:nvSpPr>
          <p:cNvPr id="3" name="평행 사변형 2"/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1740" y="511857"/>
            <a:ext cx="4356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피드백 사항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EC06B732-9E19-47D9-A5F2-3FC9ED614297}"/>
              </a:ext>
            </a:extLst>
          </p:cNvPr>
          <p:cNvSpPr/>
          <p:nvPr/>
        </p:nvSpPr>
        <p:spPr>
          <a:xfrm>
            <a:off x="403678" y="1563086"/>
            <a:ext cx="7912737" cy="760601"/>
          </a:xfrm>
          <a:prstGeom prst="roundRect">
            <a:avLst/>
          </a:prstGeom>
          <a:solidFill>
            <a:srgbClr val="D8D3D9"/>
          </a:solidFill>
          <a:ln w="381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ko-KR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QR</a:t>
            </a:r>
            <a:r>
              <a:rPr lang="ko-KR" alt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이용해 웹페이지에 접속하여 결제하는</a:t>
            </a:r>
            <a:r>
              <a:rPr lang="en-US" altLang="ko-KR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부분에 대해서</a:t>
            </a:r>
            <a:endParaRPr lang="en-US" altLang="ko-K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설명선: 아래쪽 화살표 6">
            <a:extLst>
              <a:ext uri="{FF2B5EF4-FFF2-40B4-BE49-F238E27FC236}">
                <a16:creationId xmlns:a16="http://schemas.microsoft.com/office/drawing/2014/main" id="{CB892563-B935-4D0D-A097-F2CDC3AC1119}"/>
              </a:ext>
            </a:extLst>
          </p:cNvPr>
          <p:cNvSpPr/>
          <p:nvPr/>
        </p:nvSpPr>
        <p:spPr>
          <a:xfrm>
            <a:off x="467544" y="2482024"/>
            <a:ext cx="3816424" cy="1697349"/>
          </a:xfrm>
          <a:prstGeom prst="downArrowCallout">
            <a:avLst>
              <a:gd name="adj1" fmla="val 9336"/>
              <a:gd name="adj2" fmla="val 13252"/>
              <a:gd name="adj3" fmla="val 17524"/>
              <a:gd name="adj4" fmla="val 76725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유효한 웹사이트로 등록된 경우 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2checkout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회사에 서류심사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(30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일 이내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통해 결제가 가능한가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?</a:t>
            </a:r>
          </a:p>
        </p:txBody>
      </p:sp>
      <p:sp>
        <p:nvSpPr>
          <p:cNvPr id="11" name="설명선: 아래쪽 화살표 10">
            <a:extLst>
              <a:ext uri="{FF2B5EF4-FFF2-40B4-BE49-F238E27FC236}">
                <a16:creationId xmlns:a16="http://schemas.microsoft.com/office/drawing/2014/main" id="{C5F83CCE-A1B6-4135-8C16-9E3EFFA77B72}"/>
              </a:ext>
            </a:extLst>
          </p:cNvPr>
          <p:cNvSpPr/>
          <p:nvPr/>
        </p:nvSpPr>
        <p:spPr>
          <a:xfrm>
            <a:off x="4427983" y="2482024"/>
            <a:ext cx="3816424" cy="1697349"/>
          </a:xfrm>
          <a:prstGeom prst="downArrowCallout">
            <a:avLst>
              <a:gd name="adj1" fmla="val 9336"/>
              <a:gd name="adj2" fmla="val 13252"/>
              <a:gd name="adj3" fmla="val 17524"/>
              <a:gd name="adj4" fmla="val 7672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시중에 사용되는 </a:t>
            </a:r>
            <a:r>
              <a:rPr lang="ko-KR" altLang="en-US" sz="16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포스기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소프트웨어 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프로그램을 통해 연결하여 결제 가능한가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?</a:t>
            </a:r>
            <a:endParaRPr lang="ko-KR" altLang="en-US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B7E0BF52-74F8-41F8-A607-EA87E9E07E40}"/>
              </a:ext>
            </a:extLst>
          </p:cNvPr>
          <p:cNvSpPr/>
          <p:nvPr/>
        </p:nvSpPr>
        <p:spPr>
          <a:xfrm>
            <a:off x="467544" y="4520356"/>
            <a:ext cx="3816424" cy="988957"/>
          </a:xfrm>
          <a:prstGeom prst="roundRect">
            <a:avLst/>
          </a:prstGeom>
          <a:solidFill>
            <a:srgbClr val="BDDADF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도메인이 허락된 사이트를 연결해야 하며 사업자 등록 또한 해야 함으로 불가능함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591C0758-CCE7-4F07-88BC-90C4E769068B}"/>
              </a:ext>
            </a:extLst>
          </p:cNvPr>
          <p:cNvSpPr/>
          <p:nvPr/>
        </p:nvSpPr>
        <p:spPr>
          <a:xfrm>
            <a:off x="4427982" y="4520356"/>
            <a:ext cx="3816423" cy="988957"/>
          </a:xfrm>
          <a:prstGeom prst="roundRect">
            <a:avLst/>
          </a:prstGeom>
          <a:solidFill>
            <a:srgbClr val="9BA9D4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POSS</a:t>
            </a:r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데모프로그램은 있으나 기능 </a:t>
            </a:r>
            <a:endParaRPr lang="en-US" altLang="ko-KR" sz="15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확인만 가능함으로 실제 사용할 수 없음 </a:t>
            </a:r>
          </a:p>
        </p:txBody>
      </p:sp>
      <p:sp>
        <p:nvSpPr>
          <p:cNvPr id="8" name="십자형 7">
            <a:extLst>
              <a:ext uri="{FF2B5EF4-FFF2-40B4-BE49-F238E27FC236}">
                <a16:creationId xmlns:a16="http://schemas.microsoft.com/office/drawing/2014/main" id="{4CC6CFA1-13E0-4126-B629-6723B17EC2FC}"/>
              </a:ext>
            </a:extLst>
          </p:cNvPr>
          <p:cNvSpPr/>
          <p:nvPr/>
        </p:nvSpPr>
        <p:spPr>
          <a:xfrm rot="2700000">
            <a:off x="2026107" y="4067508"/>
            <a:ext cx="699297" cy="699297"/>
          </a:xfrm>
          <a:prstGeom prst="plus">
            <a:avLst>
              <a:gd name="adj" fmla="val 429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>
            <a:extLst>
              <a:ext uri="{FF2B5EF4-FFF2-40B4-BE49-F238E27FC236}">
                <a16:creationId xmlns:a16="http://schemas.microsoft.com/office/drawing/2014/main" id="{35B1BE75-C016-48DF-82BC-8A041F43EAF2}"/>
              </a:ext>
            </a:extLst>
          </p:cNvPr>
          <p:cNvSpPr/>
          <p:nvPr/>
        </p:nvSpPr>
        <p:spPr>
          <a:xfrm rot="2700000">
            <a:off x="5986547" y="4067508"/>
            <a:ext cx="699297" cy="699297"/>
          </a:xfrm>
          <a:prstGeom prst="plus">
            <a:avLst>
              <a:gd name="adj" fmla="val 429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:a16="http://schemas.microsoft.com/office/drawing/2014/main" id="{21C87E7E-999A-4DB0-ABAB-553B8CCDA80F}"/>
              </a:ext>
            </a:extLst>
          </p:cNvPr>
          <p:cNvSpPr/>
          <p:nvPr/>
        </p:nvSpPr>
        <p:spPr>
          <a:xfrm>
            <a:off x="403678" y="5741848"/>
            <a:ext cx="7912737" cy="760601"/>
          </a:xfrm>
          <a:prstGeom prst="roundRect">
            <a:avLst/>
          </a:prstGeom>
          <a:noFill/>
          <a:ln w="381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결과적으로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QR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코드 모드는 결제직전까지의 과정으로 마무리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437605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763688" y="2852936"/>
            <a:ext cx="6048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이번주 진행사항</a:t>
            </a:r>
          </a:p>
        </p:txBody>
      </p:sp>
    </p:spTree>
    <p:extLst>
      <p:ext uri="{BB962C8B-B14F-4D97-AF65-F5344CB8AC3E}">
        <p14:creationId xmlns:p14="http://schemas.microsoft.com/office/powerpoint/2010/main" val="2791420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이번주 진행 사항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3663A-F04C-4968-888A-24641EF134E6}"/>
              </a:ext>
            </a:extLst>
          </p:cNvPr>
          <p:cNvSpPr/>
          <p:nvPr/>
        </p:nvSpPr>
        <p:spPr>
          <a:xfrm>
            <a:off x="863588" y="1916832"/>
            <a:ext cx="7416824" cy="3988043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283BD-3832-4E60-B9A6-D05DA576B11C}"/>
              </a:ext>
            </a:extLst>
          </p:cNvPr>
          <p:cNvSpPr txBox="1"/>
          <p:nvPr/>
        </p:nvSpPr>
        <p:spPr>
          <a:xfrm>
            <a:off x="1115616" y="2121237"/>
            <a:ext cx="7019056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하드웨어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 센서 모듈과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연결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2.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블루투스를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통한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레일과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구동</a:t>
            </a: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소프트웨어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1.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아두이노와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블루투스로 통신하기 위한 학습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38471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자기 디스크 13">
            <a:extLst>
              <a:ext uri="{FF2B5EF4-FFF2-40B4-BE49-F238E27FC236}">
                <a16:creationId xmlns:a16="http://schemas.microsoft.com/office/drawing/2014/main" id="{14D0E767-AF35-4B23-90B1-705F4C6337A2}"/>
              </a:ext>
            </a:extLst>
          </p:cNvPr>
          <p:cNvSpPr/>
          <p:nvPr/>
        </p:nvSpPr>
        <p:spPr>
          <a:xfrm>
            <a:off x="3379480" y="5733502"/>
            <a:ext cx="975481" cy="54137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 레일 구동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63F36C-9145-4E2C-AB97-CC775084BCC1}"/>
              </a:ext>
            </a:extLst>
          </p:cNvPr>
          <p:cNvSpPr/>
          <p:nvPr/>
        </p:nvSpPr>
        <p:spPr>
          <a:xfrm>
            <a:off x="971600" y="2083607"/>
            <a:ext cx="1800200" cy="18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연결 구도</a:t>
            </a: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7F5467AB-C966-49C8-8A57-F28135C51D45}"/>
              </a:ext>
            </a:extLst>
          </p:cNvPr>
          <p:cNvSpPr/>
          <p:nvPr/>
        </p:nvSpPr>
        <p:spPr>
          <a:xfrm>
            <a:off x="3731064" y="1706491"/>
            <a:ext cx="306974" cy="41689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8A4C3CAD-4046-4F3D-9FCE-8730B86445BE}"/>
              </a:ext>
            </a:extLst>
          </p:cNvPr>
          <p:cNvSpPr/>
          <p:nvPr/>
        </p:nvSpPr>
        <p:spPr>
          <a:xfrm>
            <a:off x="3005141" y="2105924"/>
            <a:ext cx="1858791" cy="1179060"/>
          </a:xfrm>
          <a:prstGeom prst="cube">
            <a:avLst>
              <a:gd name="adj" fmla="val 6962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키오스크</a:t>
            </a:r>
            <a:endParaRPr lang="en-US" altLang="ko-KR" sz="20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화면</a:t>
            </a: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2D95BF74-84A4-4426-B49C-644D1E0B3DD9}"/>
              </a:ext>
            </a:extLst>
          </p:cNvPr>
          <p:cNvSpPr/>
          <p:nvPr/>
        </p:nvSpPr>
        <p:spPr>
          <a:xfrm>
            <a:off x="5019249" y="3947178"/>
            <a:ext cx="1454076" cy="922343"/>
          </a:xfrm>
          <a:prstGeom prst="cube">
            <a:avLst>
              <a:gd name="adj" fmla="val 6962"/>
            </a:avLst>
          </a:prstGeom>
        </p:spPr>
        <p:style>
          <a:lnRef idx="2">
            <a:schemeClr val="accent5">
              <a:shade val="50000"/>
            </a:schemeClr>
          </a:lnRef>
          <a:fillRef idx="1002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</a:t>
            </a:r>
            <a:endParaRPr lang="ko-KR" altLang="en-US" sz="15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08B87BC1-2B68-4663-9AD1-315AE697B0EC}"/>
              </a:ext>
            </a:extLst>
          </p:cNvPr>
          <p:cNvSpPr/>
          <p:nvPr/>
        </p:nvSpPr>
        <p:spPr>
          <a:xfrm>
            <a:off x="7044049" y="3862450"/>
            <a:ext cx="576199" cy="975220"/>
          </a:xfrm>
          <a:prstGeom prst="cube">
            <a:avLst>
              <a:gd name="adj" fmla="val 6962"/>
            </a:avLst>
          </a:prstGeom>
        </p:spPr>
        <p:style>
          <a:lnRef idx="2">
            <a:schemeClr val="accent5">
              <a:shade val="50000"/>
            </a:schemeClr>
          </a:lnRef>
          <a:fillRef idx="1002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</a:t>
            </a:r>
            <a:endParaRPr lang="en-US" altLang="ko-KR" sz="12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12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모듈</a:t>
            </a: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883DCA11-BE87-4486-AB7D-350406E73E71}"/>
              </a:ext>
            </a:extLst>
          </p:cNvPr>
          <p:cNvSpPr/>
          <p:nvPr/>
        </p:nvSpPr>
        <p:spPr>
          <a:xfrm>
            <a:off x="4973349" y="5488380"/>
            <a:ext cx="1521256" cy="964956"/>
          </a:xfrm>
          <a:prstGeom prst="cube">
            <a:avLst>
              <a:gd name="adj" fmla="val 6962"/>
            </a:avLst>
          </a:prstGeom>
          <a:solidFill>
            <a:srgbClr val="BAE18F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002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스텝모터</a:t>
            </a:r>
            <a:r>
              <a:rPr lang="en-US" altLang="ko-KR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드라이브</a:t>
            </a:r>
            <a:endParaRPr lang="en-US" altLang="ko-KR" sz="15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보드</a:t>
            </a:r>
          </a:p>
        </p:txBody>
      </p:sp>
      <p:sp>
        <p:nvSpPr>
          <p:cNvPr id="13" name="순서도: 자기 디스크 12">
            <a:extLst>
              <a:ext uri="{FF2B5EF4-FFF2-40B4-BE49-F238E27FC236}">
                <a16:creationId xmlns:a16="http://schemas.microsoft.com/office/drawing/2014/main" id="{DB10DCB9-5B3F-4047-A23C-DF74E19A4554}"/>
              </a:ext>
            </a:extLst>
          </p:cNvPr>
          <p:cNvSpPr/>
          <p:nvPr/>
        </p:nvSpPr>
        <p:spPr>
          <a:xfrm>
            <a:off x="5186394" y="2715180"/>
            <a:ext cx="1196521" cy="613139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외부 전압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80C6AD9-0D69-4B63-84D2-E73345512E7B}"/>
              </a:ext>
            </a:extLst>
          </p:cNvPr>
          <p:cNvCxnSpPr>
            <a:cxnSpLocks/>
            <a:stCxn id="17" idx="2"/>
            <a:endCxn id="14" idx="4"/>
          </p:cNvCxnSpPr>
          <p:nvPr/>
        </p:nvCxnSpPr>
        <p:spPr>
          <a:xfrm flipH="1" flipV="1">
            <a:off x="4354961" y="6004188"/>
            <a:ext cx="618388" cy="26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8AA70AE-D57F-4941-B565-067CBDE2DEEA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H="1">
            <a:off x="5700387" y="4869521"/>
            <a:ext cx="13793" cy="68603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B30C1D6-67F9-46A7-BC08-7DEA07B8CEDB}"/>
              </a:ext>
            </a:extLst>
          </p:cNvPr>
          <p:cNvCxnSpPr>
            <a:cxnSpLocks/>
            <a:stCxn id="13" idx="3"/>
            <a:endCxn id="15" idx="0"/>
          </p:cNvCxnSpPr>
          <p:nvPr/>
        </p:nvCxnSpPr>
        <p:spPr>
          <a:xfrm flipH="1">
            <a:off x="5778394" y="3328319"/>
            <a:ext cx="6261" cy="61885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C63BC9C-DA49-499C-AB6A-D571DCF071F6}"/>
              </a:ext>
            </a:extLst>
          </p:cNvPr>
          <p:cNvCxnSpPr>
            <a:cxnSpLocks/>
            <a:stCxn id="15" idx="5"/>
            <a:endCxn id="16" idx="2"/>
          </p:cNvCxnSpPr>
          <p:nvPr/>
        </p:nvCxnSpPr>
        <p:spPr>
          <a:xfrm flipV="1">
            <a:off x="6473325" y="4370117"/>
            <a:ext cx="570724" cy="6126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정육면체 68">
            <a:extLst>
              <a:ext uri="{FF2B5EF4-FFF2-40B4-BE49-F238E27FC236}">
                <a16:creationId xmlns:a16="http://schemas.microsoft.com/office/drawing/2014/main" id="{9FC0F510-C251-4581-A0D8-F94FEC2B4654}"/>
              </a:ext>
            </a:extLst>
          </p:cNvPr>
          <p:cNvSpPr/>
          <p:nvPr/>
        </p:nvSpPr>
        <p:spPr>
          <a:xfrm>
            <a:off x="7461536" y="2664718"/>
            <a:ext cx="1323470" cy="714061"/>
          </a:xfrm>
          <a:prstGeom prst="cube">
            <a:avLst>
              <a:gd name="adj" fmla="val 6492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명령어 입력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6AE90658-03F9-439A-BFC0-F87E155BE4B9}"/>
              </a:ext>
            </a:extLst>
          </p:cNvPr>
          <p:cNvCxnSpPr>
            <a:cxnSpLocks/>
            <a:stCxn id="69" idx="3"/>
            <a:endCxn id="16" idx="5"/>
          </p:cNvCxnSpPr>
          <p:nvPr/>
        </p:nvCxnSpPr>
        <p:spPr>
          <a:xfrm rot="5400000">
            <a:off x="7384559" y="3614469"/>
            <a:ext cx="951224" cy="479845"/>
          </a:xfrm>
          <a:prstGeom prst="bentConnector2">
            <a:avLst/>
          </a:prstGeom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87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 레일 구동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63F36C-9145-4E2C-AB97-CC775084BCC1}"/>
              </a:ext>
            </a:extLst>
          </p:cNvPr>
          <p:cNvSpPr/>
          <p:nvPr/>
        </p:nvSpPr>
        <p:spPr>
          <a:xfrm>
            <a:off x="971600" y="2083607"/>
            <a:ext cx="1800200" cy="18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실제 연결</a:t>
            </a:r>
            <a:endParaRPr lang="en-US" altLang="ko-KR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24F4F48-AAE8-4B11-9C1F-99EBFB0CD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1336" y="2219780"/>
            <a:ext cx="3744416" cy="3369974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7D55BD47-65A7-49C9-992C-8D881AEDAC8E}"/>
              </a:ext>
            </a:extLst>
          </p:cNvPr>
          <p:cNvCxnSpPr>
            <a:cxnSpLocks/>
          </p:cNvCxnSpPr>
          <p:nvPr/>
        </p:nvCxnSpPr>
        <p:spPr>
          <a:xfrm flipH="1">
            <a:off x="4817440" y="5049695"/>
            <a:ext cx="585340" cy="761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5FC2B602-DAA8-4B2B-87AF-B1A7EDB571FA}"/>
              </a:ext>
            </a:extLst>
          </p:cNvPr>
          <p:cNvSpPr txBox="1"/>
          <p:nvPr/>
        </p:nvSpPr>
        <p:spPr>
          <a:xfrm>
            <a:off x="3823408" y="5827965"/>
            <a:ext cx="194421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스텝모터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드라이브</a:t>
            </a:r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보드</a:t>
            </a:r>
          </a:p>
        </p:txBody>
      </p:sp>
      <p:cxnSp>
        <p:nvCxnSpPr>
          <p:cNvPr id="13" name="직선 화살표 연결선 12">
            <a:extLst>
              <a:ext uri="{FF2B5EF4-FFF2-40B4-BE49-F238E27FC236}">
                <a16:creationId xmlns:a16="http://schemas.microsoft.com/office/drawing/2014/main" id="{4E72DA96-EFBA-4216-AF0E-6E6A203F793B}"/>
              </a:ext>
            </a:extLst>
          </p:cNvPr>
          <p:cNvCxnSpPr>
            <a:cxnSpLocks/>
          </p:cNvCxnSpPr>
          <p:nvPr/>
        </p:nvCxnSpPr>
        <p:spPr>
          <a:xfrm flipH="1">
            <a:off x="3498656" y="3220401"/>
            <a:ext cx="1904124" cy="8458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9FF52677-D6C8-4DC1-9232-85AACA030ABD}"/>
              </a:ext>
            </a:extLst>
          </p:cNvPr>
          <p:cNvSpPr txBox="1"/>
          <p:nvPr/>
        </p:nvSpPr>
        <p:spPr>
          <a:xfrm>
            <a:off x="2747210" y="4066279"/>
            <a:ext cx="10441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</a:t>
            </a:r>
            <a:endParaRPr lang="ko-KR" altLang="en-US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17" name="직선 화살표 연결선 16">
            <a:extLst>
              <a:ext uri="{FF2B5EF4-FFF2-40B4-BE49-F238E27FC236}">
                <a16:creationId xmlns:a16="http://schemas.microsoft.com/office/drawing/2014/main" id="{EB6A3BB4-2722-4C5E-BF1E-8B96B6C34296}"/>
              </a:ext>
            </a:extLst>
          </p:cNvPr>
          <p:cNvCxnSpPr>
            <a:cxnSpLocks/>
            <a:endCxn id="20" idx="1"/>
          </p:cNvCxnSpPr>
          <p:nvPr/>
        </p:nvCxnSpPr>
        <p:spPr>
          <a:xfrm>
            <a:off x="7058974" y="3245614"/>
            <a:ext cx="656788" cy="4472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3C72EEA5-91A1-4586-A785-812586E16A5D}"/>
              </a:ext>
            </a:extLst>
          </p:cNvPr>
          <p:cNvSpPr txBox="1"/>
          <p:nvPr/>
        </p:nvSpPr>
        <p:spPr>
          <a:xfrm>
            <a:off x="7715762" y="3369719"/>
            <a:ext cx="106211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 </a:t>
            </a:r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모듈</a:t>
            </a:r>
          </a:p>
        </p:txBody>
      </p:sp>
      <p:cxnSp>
        <p:nvCxnSpPr>
          <p:cNvPr id="22" name="직선 화살표 연결선 21">
            <a:extLst>
              <a:ext uri="{FF2B5EF4-FFF2-40B4-BE49-F238E27FC236}">
                <a16:creationId xmlns:a16="http://schemas.microsoft.com/office/drawing/2014/main" id="{85BE46E4-176B-4B43-994F-53AACDE3CD4A}"/>
              </a:ext>
            </a:extLst>
          </p:cNvPr>
          <p:cNvCxnSpPr>
            <a:cxnSpLocks/>
          </p:cNvCxnSpPr>
          <p:nvPr/>
        </p:nvCxnSpPr>
        <p:spPr>
          <a:xfrm flipH="1">
            <a:off x="4158048" y="2036398"/>
            <a:ext cx="585340" cy="761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>
            <a:extLst>
              <a:ext uri="{FF2B5EF4-FFF2-40B4-BE49-F238E27FC236}">
                <a16:creationId xmlns:a16="http://schemas.microsoft.com/office/drawing/2014/main" id="{ADDE706F-27EF-4EFD-B732-870CD0DF02DF}"/>
              </a:ext>
            </a:extLst>
          </p:cNvPr>
          <p:cNvSpPr txBox="1"/>
          <p:nvPr/>
        </p:nvSpPr>
        <p:spPr>
          <a:xfrm>
            <a:off x="3897223" y="1658463"/>
            <a:ext cx="19442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외부전압</a:t>
            </a:r>
          </a:p>
        </p:txBody>
      </p:sp>
    </p:spTree>
    <p:extLst>
      <p:ext uri="{BB962C8B-B14F-4D97-AF65-F5344CB8AC3E}">
        <p14:creationId xmlns:p14="http://schemas.microsoft.com/office/powerpoint/2010/main" val="19154809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 레일 구동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5C95EE11-5849-4A09-B2EA-A445E2856218}"/>
              </a:ext>
            </a:extLst>
          </p:cNvPr>
          <p:cNvSpPr/>
          <p:nvPr/>
        </p:nvSpPr>
        <p:spPr>
          <a:xfrm>
            <a:off x="971600" y="2083607"/>
            <a:ext cx="1777441" cy="1777441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리니어레일</a:t>
            </a:r>
            <a:endParaRPr lang="en-US" altLang="ko-KR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구동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F89B5BA-5EC3-45A9-914E-4CAE26F072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0582"/>
          <a:stretch/>
        </p:blipFill>
        <p:spPr>
          <a:xfrm>
            <a:off x="3146679" y="1988840"/>
            <a:ext cx="5057935" cy="4032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2202236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사용자 지정 3">
      <a:dk1>
        <a:sysClr val="windowText" lastClr="000000"/>
      </a:dk1>
      <a:lt1>
        <a:srgbClr val="F1F3F9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기본">
      <a:majorFont>
        <a:latin typeface="Corbel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153</TotalTime>
  <Words>299</Words>
  <Application>Microsoft Office PowerPoint</Application>
  <PresentationFormat>화면 슬라이드 쇼(4:3)</PresentationFormat>
  <Paragraphs>127</Paragraphs>
  <Slides>19</Slides>
  <Notes>17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3" baseType="lpstr">
      <vt:lpstr>Corbel</vt:lpstr>
      <vt:lpstr>a옛날목욕탕L</vt:lpstr>
      <vt:lpstr>Arial</vt:lpstr>
      <vt:lpstr>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7조</dc:creator>
  <cp:lastModifiedBy>정 혜수</cp:lastModifiedBy>
  <cp:revision>264</cp:revision>
  <dcterms:created xsi:type="dcterms:W3CDTF">2017-05-25T09:40:08Z</dcterms:created>
  <dcterms:modified xsi:type="dcterms:W3CDTF">2019-10-29T05:22:08Z</dcterms:modified>
  <cp:version>1000.0000.01</cp:version>
</cp:coreProperties>
</file>